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65" r:id="rId5"/>
    <p:sldId id="258" r:id="rId6"/>
    <p:sldId id="266" r:id="rId7"/>
    <p:sldId id="267" r:id="rId8"/>
    <p:sldId id="259" r:id="rId9"/>
    <p:sldId id="268" r:id="rId10"/>
    <p:sldId id="269" r:id="rId11"/>
    <p:sldId id="260" r:id="rId12"/>
    <p:sldId id="261" r:id="rId13"/>
    <p:sldId id="270" r:id="rId14"/>
    <p:sldId id="262" r:id="rId15"/>
    <p:sldId id="263" r:id="rId16"/>
    <p:sldId id="264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6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C094-88FD-4B08-85F2-38A3D8D07B75}" type="datetimeFigureOut">
              <a:rPr lang="en-US" smtClean="0"/>
              <a:t>2/23/2013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949A-1459-4CD8-9368-08A643B2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3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C094-88FD-4B08-85F2-38A3D8D07B75}" type="datetimeFigureOut">
              <a:rPr lang="en-US" smtClean="0"/>
              <a:t>2/23/2013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949A-1459-4CD8-9368-08A643B2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83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C094-88FD-4B08-85F2-38A3D8D07B75}" type="datetimeFigureOut">
              <a:rPr lang="en-US" smtClean="0"/>
              <a:t>2/23/2013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949A-1459-4CD8-9368-08A643B2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21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C094-88FD-4B08-85F2-38A3D8D07B75}" type="datetimeFigureOut">
              <a:rPr lang="en-US" smtClean="0"/>
              <a:t>2/23/2013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949A-1459-4CD8-9368-08A643B2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60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C094-88FD-4B08-85F2-38A3D8D07B75}" type="datetimeFigureOut">
              <a:rPr lang="en-US" smtClean="0"/>
              <a:t>2/23/2013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949A-1459-4CD8-9368-08A643B2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63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C094-88FD-4B08-85F2-38A3D8D07B75}" type="datetimeFigureOut">
              <a:rPr lang="en-US" smtClean="0"/>
              <a:t>2/23/2013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949A-1459-4CD8-9368-08A643B2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48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C094-88FD-4B08-85F2-38A3D8D07B75}" type="datetimeFigureOut">
              <a:rPr lang="en-US" smtClean="0"/>
              <a:t>2/23/2013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949A-1459-4CD8-9368-08A643B2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93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C094-88FD-4B08-85F2-38A3D8D07B75}" type="datetimeFigureOut">
              <a:rPr lang="en-US" smtClean="0"/>
              <a:t>2/23/2013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949A-1459-4CD8-9368-08A643B2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9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C094-88FD-4B08-85F2-38A3D8D07B75}" type="datetimeFigureOut">
              <a:rPr lang="en-US" smtClean="0"/>
              <a:t>2/23/2013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949A-1459-4CD8-9368-08A643B2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90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C094-88FD-4B08-85F2-38A3D8D07B75}" type="datetimeFigureOut">
              <a:rPr lang="en-US" smtClean="0"/>
              <a:t>2/23/2013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949A-1459-4CD8-9368-08A643B2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8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C094-88FD-4B08-85F2-38A3D8D07B75}" type="datetimeFigureOut">
              <a:rPr lang="en-US" smtClean="0"/>
              <a:t>2/23/2013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949A-1459-4CD8-9368-08A643B2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12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5000" t="-6000" r="-4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FC094-88FD-4B08-85F2-38A3D8D07B75}" type="datetimeFigureOut">
              <a:rPr lang="en-US" smtClean="0"/>
              <a:t>2/23/2013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A949A-1459-4CD8-9368-08A643B2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1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www.google.com/url?sa=i&amp;rct=j&amp;q=old+man+in+toga&amp;source=images&amp;cd=&amp;cad=rja&amp;docid=BJPnY60WENhfPM&amp;tbnid=9wrYiK8iBmeHxM:&amp;ved=0CAUQjRw&amp;url=http://www.woodlands-junior.kent.sch.uk/Homework/romans/clothes.htm&amp;ei=d3smUc6nBqLH0QGYmYHQCg&amp;bvm=bv.42661473,d.dmQ&amp;psig=AFQjCNFD9X1FwdmeMHXPcvyw99TeP7rRUw&amp;ust=136156285555131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old+Roman+man&amp;source=images&amp;cd=&amp;cad=rja&amp;docid=Btl54oGCefKGSM&amp;tbnid=DRCln8ZrIAZP4M:&amp;ved=0CAUQjRw&amp;url=http://www.bible-researcher.com/headcoverings3.html&amp;ei=lXwmUZCiNoXy0QHFjIA4&amp;bvm=bv.42661473,d.dmQ&amp;psig=AFQjCNFcmSizkBPvzJzTEqt1yd365-Lt4w&amp;ust=1361563095569313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google.com/url?sa=i&amp;rct=j&amp;q=old+man+in+toga&amp;source=images&amp;cd=&amp;cad=rja&amp;docid=PCCIRCXtJJu0EM&amp;tbnid=81X6nx1-7Uv4_M:&amp;ved=0CAUQjRw&amp;url=http://astro.temple.edu/~tua35357/animalhouse.html&amp;ei=2HsmUZqPMPKw0AGWp4DYCQ&amp;bvm=bv.42661473,d.dmQ&amp;psig=AFQjCNFpRvhd9umERV8JGu15cG0hkLVQtQ&amp;ust=136156292192140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www.google.com/url?sa=i&amp;rct=j&amp;q=Plebians&amp;source=images&amp;cd=&amp;cad=rja&amp;docid=fGSTOCvaEvjXfM&amp;tbnid=FI4c9Ly8YLnVfM:&amp;ved=0CAUQjRw&amp;url=http://serenitynaturalwellness.wordpress.com/2011/01/19/do-you-have-a-plebeian-mentality/&amp;ei=23wmUb-BI7O70QGF94CoCw&amp;bvm=bv.42661473,d.dmQ&amp;psig=AFQjCNEcbOLkKHYLzncQizSiD-l4JtSKlQ&amp;ust=136156321727921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Plebians&amp;source=images&amp;cd=&amp;cad=rja&amp;docid=XpR64kMAgMrmvM&amp;tbnid=iib4h4Bvc5CAXM:&amp;ved=0CAUQjRw&amp;url=http://schoolworkhelper.net/roman-society-patricians-merchants-artisans-slaves/&amp;ei=Zn0mUcbjH7LK0AHWtYHoCQ&amp;bvm=bv.42661473,d.dmQ&amp;psig=AFQjCNFrCEYbQGmCgYXDz9RbpVY78vhS_Q&amp;ust=1361563297108321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://www.google.com/url?sa=i&amp;rct=j&amp;q=Plebians&amp;source=images&amp;cd=&amp;cad=rja&amp;docid=KA6exVd5UDmwiM&amp;tbnid=UA3sQXia5cggHM:&amp;ved=0CAUQjRw&amp;url=http://patbook.weebly.com/pats-and-plebs.html&amp;ei=LH0mUdKNOYXy0QHFjIA4&amp;bvm=bv.42661473,d.dmQ&amp;psig=AFQjCNFrCEYbQGmCgYXDz9RbpVY78vhS_Q&amp;ust=1361563297108321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Roman+consuls&amp;source=images&amp;cd=&amp;cad=rja&amp;docid=M9wHgYAVqTsccM&amp;tbnid=XTo5YZNHLBDaDM:&amp;ved=0CAUQjRw&amp;url=http://www.sbceo.k12.ca.us/~vms/carlton/Rome/Rome_Reading_1.html&amp;ei=cn8mUZT4IoWN0QHRrYFg&amp;bvm=bv.42661473,d.dmQ&amp;psig=AFQjCNGijnF6IsbleNKw5D5dZYMW8zwCFA&amp;ust=1361563879485925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Roman Republic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Chapter 8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Section 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85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762000"/>
            <a:ext cx="8610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</a:rPr>
              <a:t>Consuls</a:t>
            </a:r>
            <a:r>
              <a:rPr lang="en-US" sz="4400" dirty="0" smtClean="0"/>
              <a:t>—2, both patricians; chosen every year; headed the army and ran the government.</a:t>
            </a:r>
          </a:p>
          <a:p>
            <a:endParaRPr lang="en-US" sz="4400" dirty="0"/>
          </a:p>
          <a:p>
            <a:r>
              <a:rPr lang="en-US" sz="4400" dirty="0" smtClean="0">
                <a:solidFill>
                  <a:srgbClr val="7030A0"/>
                </a:solidFill>
              </a:rPr>
              <a:t>Veto</a:t>
            </a:r>
            <a:r>
              <a:rPr lang="en-US" sz="4400" dirty="0" smtClean="0"/>
              <a:t>—reject or oppose.</a:t>
            </a:r>
          </a:p>
          <a:p>
            <a:endParaRPr lang="en-US" sz="4400" dirty="0"/>
          </a:p>
          <a:p>
            <a:r>
              <a:rPr lang="en-US" sz="4400" dirty="0" smtClean="0">
                <a:solidFill>
                  <a:srgbClr val="7030A0"/>
                </a:solidFill>
              </a:rPr>
              <a:t>Praetor</a:t>
            </a:r>
            <a:r>
              <a:rPr lang="en-US" sz="4400" dirty="0" smtClean="0"/>
              <a:t>—interpret and act as judges in court.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81991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86800" cy="1143000"/>
          </a:xfrm>
        </p:spPr>
        <p:txBody>
          <a:bodyPr>
            <a:noAutofit/>
          </a:bodyPr>
          <a:lstStyle/>
          <a:p>
            <a:r>
              <a:rPr lang="en-US" u="sng" dirty="0">
                <a:latin typeface="+mn-lt"/>
                <a:ea typeface="+mn-ea"/>
                <a:cs typeface="+mn-cs"/>
              </a:rPr>
              <a:t>How Did The </a:t>
            </a:r>
            <a:r>
              <a:rPr lang="en-US" u="sng" dirty="0" err="1">
                <a:latin typeface="+mn-lt"/>
                <a:ea typeface="+mn-ea"/>
                <a:cs typeface="+mn-cs"/>
              </a:rPr>
              <a:t>Pleb’s</a:t>
            </a:r>
            <a:r>
              <a:rPr lang="en-US" u="sng" dirty="0">
                <a:latin typeface="+mn-lt"/>
                <a:ea typeface="+mn-ea"/>
                <a:cs typeface="+mn-cs"/>
              </a:rPr>
              <a:t> Get More Power?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524000"/>
            <a:ext cx="8915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Plebians</a:t>
            </a:r>
            <a:r>
              <a:rPr lang="en-US" sz="4400" dirty="0" smtClean="0"/>
              <a:t> wanted more power—so they went on strike; they refused to serve in the army and many even left the country.</a:t>
            </a:r>
          </a:p>
          <a:p>
            <a:endParaRPr lang="en-US" sz="4400" dirty="0"/>
          </a:p>
          <a:p>
            <a:r>
              <a:rPr lang="en-US" sz="4400" dirty="0" smtClean="0"/>
              <a:t>The Pa’s needed them, so they agreed to share some power with them.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36662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Cincinnatus</a:t>
            </a:r>
            <a:endParaRPr lang="en-US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676400"/>
            <a:ext cx="7696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Cincinnatus was a popular dictator. He was not a tyrant. </a:t>
            </a:r>
          </a:p>
          <a:p>
            <a:endParaRPr lang="en-US" sz="4400" dirty="0"/>
          </a:p>
          <a:p>
            <a:r>
              <a:rPr lang="en-US" sz="4400" dirty="0" smtClean="0"/>
              <a:t>The Roman people turned to him to save them when a powerful enemy surrounded their army.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59416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Lucius </a:t>
            </a:r>
            <a:r>
              <a:rPr lang="en-US" dirty="0" err="1" smtClean="0"/>
              <a:t>Quinctius</a:t>
            </a:r>
            <a:r>
              <a:rPr lang="en-US" dirty="0" smtClean="0"/>
              <a:t> Cincinnatus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625" t="50000" r="16979" b="11296"/>
          <a:stretch/>
        </p:blipFill>
        <p:spPr bwMode="auto">
          <a:xfrm>
            <a:off x="1905000" y="1371598"/>
            <a:ext cx="5486400" cy="533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703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legal system of the United States is based on ancient Roman laws.</a:t>
            </a:r>
          </a:p>
          <a:p>
            <a:r>
              <a:rPr lang="en-US" dirty="0" smtClean="0"/>
              <a:t>Rome’s first written laws were called the Twelve Tables, written in 451 BC.</a:t>
            </a:r>
          </a:p>
          <a:p>
            <a:r>
              <a:rPr lang="en-US" dirty="0" smtClean="0"/>
              <a:t>Written laws protected everyone from unfair treatment.</a:t>
            </a:r>
          </a:p>
          <a:p>
            <a:r>
              <a:rPr lang="en-US" dirty="0" smtClean="0"/>
              <a:t>The Twelve Tables were protected only Roman citizens.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56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Rome Expands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30741" r="19063" b="10741"/>
          <a:stretch/>
        </p:blipFill>
        <p:spPr bwMode="auto">
          <a:xfrm>
            <a:off x="1003300" y="1295400"/>
            <a:ext cx="7086600" cy="5344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66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u="sng" dirty="0" smtClean="0"/>
              <a:t>The First Punic War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4525963"/>
          </a:xfrm>
        </p:spPr>
        <p:txBody>
          <a:bodyPr>
            <a:noAutofit/>
          </a:bodyPr>
          <a:lstStyle/>
          <a:p>
            <a:r>
              <a:rPr lang="en-US" sz="4000" dirty="0" smtClean="0"/>
              <a:t>Rome wanted more territory after all of Italy was theirs.</a:t>
            </a:r>
          </a:p>
          <a:p>
            <a:r>
              <a:rPr lang="en-US" sz="4000" dirty="0" smtClean="0"/>
              <a:t>Rome had an enemy, </a:t>
            </a:r>
            <a:r>
              <a:rPr lang="en-US" sz="4000" dirty="0" smtClean="0">
                <a:solidFill>
                  <a:srgbClr val="7030A0"/>
                </a:solidFill>
              </a:rPr>
              <a:t>Carthage</a:t>
            </a:r>
            <a:r>
              <a:rPr lang="en-US" sz="4000" dirty="0" smtClean="0"/>
              <a:t>, that wanted territory too.</a:t>
            </a:r>
          </a:p>
          <a:p>
            <a:r>
              <a:rPr lang="en-US" sz="4000" dirty="0" smtClean="0"/>
              <a:t>Both Rome and Carthage wanted Sicily.</a:t>
            </a:r>
          </a:p>
          <a:p>
            <a:r>
              <a:rPr lang="en-US" sz="4000" dirty="0" smtClean="0"/>
              <a:t>The wars over Sicily were called the first </a:t>
            </a:r>
            <a:r>
              <a:rPr lang="en-US" sz="4000" i="1" dirty="0" smtClean="0">
                <a:solidFill>
                  <a:srgbClr val="7030A0"/>
                </a:solidFill>
              </a:rPr>
              <a:t>Punic War</a:t>
            </a:r>
            <a:r>
              <a:rPr lang="en-US" sz="4000" dirty="0" smtClean="0"/>
              <a:t>. Rome won. Carthage lost.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8877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u="sng" dirty="0" smtClean="0"/>
              <a:t>Second Punic War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700" y="914400"/>
            <a:ext cx="9144000" cy="5562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Carthage tried to conquer Spain and northern Africa after they lost Sicily to Rome.</a:t>
            </a:r>
          </a:p>
          <a:p>
            <a:r>
              <a:rPr lang="en-US" sz="3600" dirty="0" smtClean="0"/>
              <a:t>Rome trained the Spanish to rebel against Carthage. Carthage didn’t like that!</a:t>
            </a:r>
          </a:p>
          <a:p>
            <a:r>
              <a:rPr lang="en-US" sz="3600" dirty="0" smtClean="0"/>
              <a:t>To Punish Rome, Carthage sent </a:t>
            </a:r>
            <a:r>
              <a:rPr lang="en-US" sz="3600" i="1" dirty="0" smtClean="0">
                <a:solidFill>
                  <a:srgbClr val="7030A0"/>
                </a:solidFill>
              </a:rPr>
              <a:t>Hannibal</a:t>
            </a:r>
            <a:r>
              <a:rPr lang="en-US" sz="3600" dirty="0" smtClean="0"/>
              <a:t> to attack Rome. This started the second Punic war. </a:t>
            </a:r>
          </a:p>
          <a:p>
            <a:r>
              <a:rPr lang="en-US" sz="3600" dirty="0" smtClean="0"/>
              <a:t>Rome then invaded Carthage, so Hannibal had to leave Italy to protect his homeland, Carthage. Rome defeated Carthage, again.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64334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Timelines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3" t="59858" r="18446" b="14780"/>
          <a:stretch/>
        </p:blipFill>
        <p:spPr bwMode="auto">
          <a:xfrm>
            <a:off x="89170" y="3048000"/>
            <a:ext cx="5105400" cy="1632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9" t="67899" r="18165" b="16223"/>
          <a:stretch/>
        </p:blipFill>
        <p:spPr bwMode="auto">
          <a:xfrm>
            <a:off x="5181600" y="3352799"/>
            <a:ext cx="3849558" cy="1087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445440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Section 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445440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Section 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5098197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 509 BC Romans overthrew the </a:t>
            </a:r>
            <a:r>
              <a:rPr lang="en-US" sz="3600" dirty="0" err="1" smtClean="0"/>
              <a:t>Tarquins</a:t>
            </a:r>
            <a:r>
              <a:rPr lang="en-US" sz="3600" dirty="0" smtClean="0"/>
              <a:t> and became a republic.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2323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u="sng" dirty="0" smtClean="0">
                <a:solidFill>
                  <a:srgbClr val="7030A0"/>
                </a:solidFill>
              </a:rPr>
              <a:t>Reminder…</a:t>
            </a:r>
            <a:endParaRPr lang="en-US" sz="4800" u="sng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From Section 1, a </a:t>
            </a:r>
            <a:r>
              <a:rPr lang="en-US" sz="4400" dirty="0" smtClean="0">
                <a:solidFill>
                  <a:srgbClr val="7030A0"/>
                </a:solidFill>
              </a:rPr>
              <a:t>republic</a:t>
            </a:r>
            <a:r>
              <a:rPr lang="en-US" sz="4400" dirty="0" smtClean="0"/>
              <a:t> is…</a:t>
            </a:r>
          </a:p>
          <a:p>
            <a:pPr lvl="1"/>
            <a:r>
              <a:rPr lang="en-US" sz="3600" dirty="0" smtClean="0"/>
              <a:t>A form of government </a:t>
            </a:r>
            <a:r>
              <a:rPr lang="en-US" sz="3600" dirty="0"/>
              <a:t> in which there is no king or queen but is someone who is chosen by voting citizens.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16142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67" t="30556" r="17500" b="11111"/>
          <a:stretch/>
        </p:blipFill>
        <p:spPr bwMode="auto">
          <a:xfrm>
            <a:off x="762000" y="380998"/>
            <a:ext cx="7446796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0" y="6019798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Where?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4454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Two Classes of Citizens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7030A0"/>
                </a:solidFill>
              </a:rPr>
              <a:t>Patricians</a:t>
            </a:r>
            <a:r>
              <a:rPr lang="en-US" sz="4400" dirty="0" smtClean="0"/>
              <a:t>—Patricians were  the upper ruling class, the wealthy landowners</a:t>
            </a:r>
          </a:p>
          <a:p>
            <a:endParaRPr lang="en-US" sz="4400" dirty="0"/>
          </a:p>
          <a:p>
            <a:r>
              <a:rPr lang="en-US" sz="4400" dirty="0">
                <a:solidFill>
                  <a:srgbClr val="7030A0"/>
                </a:solidFill>
              </a:rPr>
              <a:t>Plebeians</a:t>
            </a:r>
            <a:r>
              <a:rPr lang="en-US" sz="4400" dirty="0" smtClean="0"/>
              <a:t>—commoners, small farm owners, artisans, and shop keepers.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5893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The “Pa’s”</a:t>
            </a:r>
            <a:endParaRPr lang="en-US" dirty="0"/>
          </a:p>
        </p:txBody>
      </p:sp>
      <p:pic>
        <p:nvPicPr>
          <p:cNvPr id="2050" name="Picture 2" descr="http://www.chiddingstone.kent.sch.uk/homework/romans/images/TOG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21145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stro.temple.edu/~tua35357/images/animalhouse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04999"/>
            <a:ext cx="26479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bible-researcher.com/ancient4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1703907"/>
            <a:ext cx="2057400" cy="414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32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erenitynaturalwellness.files.wordpress.com/2011/01/plebian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49400"/>
            <a:ext cx="34290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304799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The “</a:t>
            </a:r>
            <a:r>
              <a:rPr lang="en-US" sz="4400" dirty="0" err="1" smtClean="0"/>
              <a:t>Pleb’s</a:t>
            </a:r>
            <a:r>
              <a:rPr lang="en-US" sz="4400" dirty="0" smtClean="0"/>
              <a:t>”</a:t>
            </a:r>
            <a:endParaRPr lang="en-US" sz="4400" dirty="0"/>
          </a:p>
        </p:txBody>
      </p:sp>
      <p:pic>
        <p:nvPicPr>
          <p:cNvPr id="3076" name="Picture 4" descr="http://patbook.weebly.com/uploads/7/1/8/3/7183521/6614267_orig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447800"/>
            <a:ext cx="2971800" cy="415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choolworkhelper.net/wp-content/uploads/2011/05/Roman-Society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4" r="33602"/>
          <a:stretch/>
        </p:blipFill>
        <p:spPr bwMode="auto">
          <a:xfrm>
            <a:off x="6527800" y="1460500"/>
            <a:ext cx="2540000" cy="429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522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How Roman Government Worked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Romans had a three part (tripartite) government, in some ways like what we have today:</a:t>
            </a:r>
          </a:p>
          <a:p>
            <a:pPr lvl="1"/>
            <a:r>
              <a:rPr lang="en-US" sz="3600" dirty="0" smtClean="0"/>
              <a:t>One group ran the government</a:t>
            </a:r>
          </a:p>
          <a:p>
            <a:pPr lvl="1"/>
            <a:r>
              <a:rPr lang="en-US" sz="3600" dirty="0" smtClean="0"/>
              <a:t>Another group made the laws</a:t>
            </a:r>
          </a:p>
          <a:p>
            <a:pPr lvl="1"/>
            <a:r>
              <a:rPr lang="en-US" sz="3600" dirty="0" smtClean="0"/>
              <a:t>And another group acted as judges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4148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9800" y="914400"/>
            <a:ext cx="3124200" cy="4594225"/>
          </a:xfrm>
        </p:spPr>
        <p:txBody>
          <a:bodyPr/>
          <a:lstStyle/>
          <a:p>
            <a:r>
              <a:rPr lang="en-US" dirty="0" smtClean="0"/>
              <a:t>Top Government Officials Were Called “</a:t>
            </a:r>
            <a:r>
              <a:rPr lang="en-US" i="1" dirty="0" smtClean="0">
                <a:solidFill>
                  <a:srgbClr val="7030A0"/>
                </a:solidFill>
              </a:rPr>
              <a:t>Consuls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4098" name="Picture 2" descr="http://www.sbceo.k12.ca.us/~vms/carlton/Rome/RomanGov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5562600" cy="605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280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423</Words>
  <Application>Microsoft Office PowerPoint</Application>
  <PresentationFormat>On-screen Show 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The Roman Republic</vt:lpstr>
      <vt:lpstr>Timelines</vt:lpstr>
      <vt:lpstr>Reminder…</vt:lpstr>
      <vt:lpstr>PowerPoint Presentation</vt:lpstr>
      <vt:lpstr>Two Classes of Citizens</vt:lpstr>
      <vt:lpstr>The “Pa’s”</vt:lpstr>
      <vt:lpstr>PowerPoint Presentation</vt:lpstr>
      <vt:lpstr>How Roman Government Worked</vt:lpstr>
      <vt:lpstr>Top Government Officials Were Called “Consuls”</vt:lpstr>
      <vt:lpstr>PowerPoint Presentation</vt:lpstr>
      <vt:lpstr>How Did The Pleb’s Get More Power?</vt:lpstr>
      <vt:lpstr>Cincinnatus</vt:lpstr>
      <vt:lpstr>Lucius Quinctius Cincinnatus</vt:lpstr>
      <vt:lpstr>Roman Laws</vt:lpstr>
      <vt:lpstr>Rome Expands</vt:lpstr>
      <vt:lpstr>The First Punic War</vt:lpstr>
      <vt:lpstr>Second Punic War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Erich</dc:creator>
  <cp:lastModifiedBy>Erich</cp:lastModifiedBy>
  <cp:revision>32</cp:revision>
  <dcterms:created xsi:type="dcterms:W3CDTF">2013-02-17T19:33:59Z</dcterms:created>
  <dcterms:modified xsi:type="dcterms:W3CDTF">2013-02-23T20:46:19Z</dcterms:modified>
</cp:coreProperties>
</file>